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315" r:id="rId2"/>
    <p:sldId id="372" r:id="rId3"/>
    <p:sldId id="373" r:id="rId4"/>
    <p:sldId id="374" r:id="rId5"/>
    <p:sldId id="362" r:id="rId6"/>
    <p:sldId id="322" r:id="rId7"/>
    <p:sldId id="370" r:id="rId8"/>
    <p:sldId id="371" r:id="rId9"/>
    <p:sldId id="356" r:id="rId10"/>
    <p:sldId id="375" r:id="rId11"/>
    <p:sldId id="31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B66F"/>
    <a:srgbClr val="2A5A06"/>
    <a:srgbClr val="7ABC32"/>
    <a:srgbClr val="FF9E1D"/>
    <a:srgbClr val="00823B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3813" autoAdjust="0"/>
  </p:normalViewPr>
  <p:slideViewPr>
    <p:cSldViewPr>
      <p:cViewPr>
        <p:scale>
          <a:sx n="80" d="100"/>
          <a:sy n="80" d="100"/>
        </p:scale>
        <p:origin x="-175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BC777-3AB0-435C-B7E3-E06C231ECA07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FA560-FE04-48A3-BA0E-B3AC47CA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FA560-FE04-48A3-BA0E-B3AC47CABE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58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77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58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1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848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54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63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68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24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21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7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5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0" y="-2"/>
            <a:ext cx="9146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17226" r="29722" b="9038"/>
          <a:stretch/>
        </p:blipFill>
        <p:spPr bwMode="auto">
          <a:xfrm>
            <a:off x="5940151" y="-2"/>
            <a:ext cx="1896737" cy="11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72103" y="5229200"/>
            <a:ext cx="4537704" cy="1260948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4200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Москва, 2020</a:t>
            </a: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3" descr="GERB_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16" y="153445"/>
            <a:ext cx="633119" cy="7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2833" y="15344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cap="small" dirty="0" smtClean="0">
                <a:latin typeface="Georgia" pitchFamily="18" charset="0"/>
                <a:cs typeface="Arial" panose="020B0604020202020204" pitchFamily="34" charset="0"/>
              </a:rPr>
              <a:t>Департамент природопользования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cap="small" dirty="0" smtClean="0">
                <a:latin typeface="Georgia" pitchFamily="18" charset="0"/>
                <a:cs typeface="Arial" panose="020B0604020202020204" pitchFamily="34" charset="0"/>
              </a:rPr>
              <a:t>и охраны окружающей среды г. Москвы</a:t>
            </a:r>
            <a:endParaRPr lang="ru-RU" sz="1400" b="1" cap="small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862" y="971435"/>
            <a:ext cx="2983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small" dirty="0" smtClean="0">
                <a:latin typeface="Georgia" pitchFamily="18" charset="0"/>
              </a:rPr>
              <a:t>Дирекция </a:t>
            </a:r>
          </a:p>
          <a:p>
            <a:r>
              <a:rPr lang="ru-RU" sz="1400" b="1" cap="small" dirty="0" smtClean="0">
                <a:latin typeface="Georgia" pitchFamily="18" charset="0"/>
              </a:rPr>
              <a:t>природных территорий </a:t>
            </a:r>
          </a:p>
          <a:p>
            <a:r>
              <a:rPr lang="ru-RU" sz="1400" b="1" cap="small" dirty="0" smtClean="0">
                <a:latin typeface="Georgia" pitchFamily="18" charset="0"/>
              </a:rPr>
              <a:t>САО, СВАО и Сокольники</a:t>
            </a:r>
            <a:endParaRPr lang="ru-RU" sz="1400" b="1" cap="small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527" y="263691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Доклад о деятельности </a:t>
            </a:r>
            <a:endParaRPr lang="ru-RU" sz="2800" b="1" dirty="0" smtClean="0">
              <a:latin typeface="Georgia" pitchFamily="18" charset="0"/>
            </a:endParaRPr>
          </a:p>
          <a:p>
            <a:pPr algn="ctr"/>
            <a:r>
              <a:rPr lang="ru-RU" sz="2800" b="1" dirty="0" smtClean="0">
                <a:latin typeface="Georgia" pitchFamily="18" charset="0"/>
              </a:rPr>
              <a:t>ДПТ </a:t>
            </a:r>
            <a:r>
              <a:rPr lang="ru-RU" sz="2800" b="1" dirty="0" smtClean="0">
                <a:latin typeface="Georgia" pitchFamily="18" charset="0"/>
              </a:rPr>
              <a:t>САО, СВАО и Сокольники </a:t>
            </a:r>
            <a:endParaRPr lang="ru-RU" sz="2800" b="1" dirty="0" smtClean="0">
              <a:latin typeface="Georgia" pitchFamily="18" charset="0"/>
            </a:endParaRPr>
          </a:p>
          <a:p>
            <a:pPr algn="ctr"/>
            <a:r>
              <a:rPr lang="ru-RU" sz="2800" b="1" dirty="0" smtClean="0">
                <a:latin typeface="Georgia" pitchFamily="18" charset="0"/>
              </a:rPr>
              <a:t>ГПБУ «Мосприрода»</a:t>
            </a:r>
          </a:p>
          <a:p>
            <a:pPr algn="ctr"/>
            <a:r>
              <a:rPr lang="ru-RU" sz="2800" b="1" dirty="0" smtClean="0">
                <a:latin typeface="Georgia" pitchFamily="18" charset="0"/>
              </a:rPr>
              <a:t>в </a:t>
            </a:r>
            <a:r>
              <a:rPr lang="ru-RU" sz="2800" b="1" dirty="0" smtClean="0">
                <a:latin typeface="Georgia" pitchFamily="18" charset="0"/>
              </a:rPr>
              <a:t>районе Останкинский за 2019 год</a:t>
            </a: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4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0" y="4286256"/>
            <a:ext cx="9179190" cy="25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одержимое 1"/>
          <p:cNvSpPr txBox="1">
            <a:spLocks/>
          </p:cNvSpPr>
          <p:nvPr/>
        </p:nvSpPr>
        <p:spPr>
          <a:xfrm>
            <a:off x="210648" y="2545499"/>
            <a:ext cx="6751565" cy="432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4F8820"/>
              </a:buClr>
              <a:buFont typeface="Wingdings" pitchFamily="2" charset="2"/>
              <a:buChar char="Ø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07611"/>
            <a:ext cx="73580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latin typeface="Georgia" pitchFamily="18" charset="0"/>
                <a:cs typeface="Times New Roman" panose="02020603050405020304" pitchFamily="18" charset="0"/>
              </a:rPr>
              <a:t>МОНИТОРИНГ БИОЛОГИЧЕСКОГО РАЗНООБРАЗИЯ</a:t>
            </a:r>
            <a:endParaRPr lang="ru-RU" sz="1900" b="1" dirty="0"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760" y="1515361"/>
            <a:ext cx="7999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endParaRPr lang="ru-RU" sz="20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 algn="just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919" y="571480"/>
            <a:ext cx="8933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500" dirty="0" smtClean="0">
                <a:latin typeface="Georgia" pitchFamily="18" charset="0"/>
              </a:rPr>
              <a:t>Проводились </a:t>
            </a:r>
            <a:r>
              <a:rPr lang="ru-RU" sz="1500" dirty="0" smtClean="0">
                <a:latin typeface="Georgia" pitchFamily="18" charset="0"/>
              </a:rPr>
              <a:t>маршрутные учеты редких видов растений и животных. На территориях </a:t>
            </a:r>
            <a:r>
              <a:rPr lang="ru-RU" sz="1500" dirty="0" smtClean="0">
                <a:latin typeface="Georgia" pitchFamily="18" charset="0"/>
              </a:rPr>
              <a:t>ООПТ </a:t>
            </a:r>
            <a:r>
              <a:rPr lang="ru-RU" sz="1500" dirty="0" smtClean="0">
                <a:latin typeface="Georgia" pitchFamily="18" charset="0"/>
              </a:rPr>
              <a:t>произрастают «</a:t>
            </a:r>
            <a:r>
              <a:rPr lang="ru-RU" sz="1500" dirty="0" err="1" smtClean="0">
                <a:latin typeface="Georgia" pitchFamily="18" charset="0"/>
              </a:rPr>
              <a:t>краснокнижные</a:t>
            </a:r>
            <a:r>
              <a:rPr lang="ru-RU" sz="1500" dirty="0" smtClean="0">
                <a:latin typeface="Georgia" pitchFamily="18" charset="0"/>
              </a:rPr>
              <a:t>» виды растений: </a:t>
            </a:r>
            <a:r>
              <a:rPr lang="ru-RU" sz="1500" dirty="0" smtClean="0">
                <a:latin typeface="Georgia" pitchFamily="18" charset="0"/>
              </a:rPr>
              <a:t>лилия </a:t>
            </a:r>
            <a:r>
              <a:rPr lang="ru-RU" sz="1500" dirty="0" err="1" smtClean="0">
                <a:latin typeface="Georgia" pitchFamily="18" charset="0"/>
              </a:rPr>
              <a:t>саранка</a:t>
            </a:r>
            <a:r>
              <a:rPr lang="ru-RU" sz="1500" dirty="0" smtClean="0">
                <a:latin typeface="Georgia" pitchFamily="18" charset="0"/>
              </a:rPr>
              <a:t>, ландыш майский, </a:t>
            </a:r>
            <a:r>
              <a:rPr lang="ru-RU" sz="1500" dirty="0" err="1" smtClean="0">
                <a:latin typeface="Georgia" pitchFamily="18" charset="0"/>
              </a:rPr>
              <a:t>дремлик</a:t>
            </a:r>
            <a:r>
              <a:rPr lang="ru-RU" sz="1500" dirty="0" smtClean="0">
                <a:latin typeface="Georgia" pitchFamily="18" charset="0"/>
              </a:rPr>
              <a:t> широколистный, ветреница дубравная, лунник оживающий, </a:t>
            </a:r>
            <a:r>
              <a:rPr lang="ru-RU" sz="1500" dirty="0" err="1" smtClean="0">
                <a:latin typeface="Georgia" pitchFamily="18" charset="0"/>
              </a:rPr>
              <a:t>подлесник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smtClean="0">
                <a:latin typeface="Georgia" pitchFamily="18" charset="0"/>
              </a:rPr>
              <a:t>европейский, ирис </a:t>
            </a:r>
            <a:r>
              <a:rPr lang="ru-RU" sz="1500" dirty="0" smtClean="0">
                <a:latin typeface="Georgia" pitchFamily="18" charset="0"/>
              </a:rPr>
              <a:t>желтый, кувшинка белоснежная, </a:t>
            </a:r>
            <a:r>
              <a:rPr lang="ru-RU" sz="1500" dirty="0" err="1" smtClean="0">
                <a:latin typeface="Georgia" pitchFamily="18" charset="0"/>
              </a:rPr>
              <a:t>пальчатокоренник</a:t>
            </a:r>
            <a:r>
              <a:rPr lang="ru-RU" sz="1500" dirty="0" smtClean="0">
                <a:latin typeface="Georgia" pitchFamily="18" charset="0"/>
              </a:rPr>
              <a:t> Фукса, калужница болотная, дербенник </a:t>
            </a:r>
            <a:r>
              <a:rPr lang="ru-RU" sz="1500" dirty="0" err="1" smtClean="0">
                <a:latin typeface="Georgia" pitchFamily="18" charset="0"/>
              </a:rPr>
              <a:t>иволистный</a:t>
            </a:r>
            <a:r>
              <a:rPr lang="ru-RU" sz="1500" dirty="0" smtClean="0">
                <a:latin typeface="Georgia" pitchFamily="18" charset="0"/>
              </a:rPr>
              <a:t>, кубышка желтая, </a:t>
            </a:r>
            <a:r>
              <a:rPr lang="ru-RU" sz="1500" dirty="0" smtClean="0">
                <a:latin typeface="Georgia" pitchFamily="18" charset="0"/>
              </a:rPr>
              <a:t>фиалка </a:t>
            </a:r>
            <a:r>
              <a:rPr lang="ru-RU" sz="1500" dirty="0" smtClean="0">
                <a:latin typeface="Georgia" pitchFamily="18" charset="0"/>
              </a:rPr>
              <a:t>собачья, фиалка </a:t>
            </a:r>
            <a:r>
              <a:rPr lang="ru-RU" sz="1500" dirty="0" err="1" smtClean="0">
                <a:latin typeface="Georgia" pitchFamily="18" charset="0"/>
              </a:rPr>
              <a:t>Ривиниуса</a:t>
            </a:r>
            <a:r>
              <a:rPr lang="ru-RU" sz="1500" dirty="0" smtClean="0">
                <a:latin typeface="Georgia" pitchFamily="18" charset="0"/>
              </a:rPr>
              <a:t>, </a:t>
            </a:r>
            <a:r>
              <a:rPr lang="ru-RU" sz="1500" dirty="0" err="1" smtClean="0">
                <a:latin typeface="Georgia" pitchFamily="18" charset="0"/>
              </a:rPr>
              <a:t>фиалка</a:t>
            </a:r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dirty="0" err="1" smtClean="0">
                <a:latin typeface="Georgia" pitchFamily="18" charset="0"/>
              </a:rPr>
              <a:t>холмовая</a:t>
            </a:r>
            <a:r>
              <a:rPr lang="ru-RU" sz="1500" dirty="0" smtClean="0">
                <a:latin typeface="Georgia" pitchFamily="18" charset="0"/>
              </a:rPr>
              <a:t>, нивяник </a:t>
            </a:r>
            <a:r>
              <a:rPr lang="ru-RU" sz="1500" dirty="0" smtClean="0">
                <a:latin typeface="Georgia" pitchFamily="18" charset="0"/>
              </a:rPr>
              <a:t>обыкновенный.</a:t>
            </a:r>
          </a:p>
          <a:p>
            <a:pPr indent="180000" algn="just"/>
            <a:r>
              <a:rPr lang="ru-RU" sz="1500" dirty="0" smtClean="0">
                <a:latin typeface="Georgia" pitchFamily="18" charset="0"/>
              </a:rPr>
              <a:t>Зафиксировано обитание редких </a:t>
            </a:r>
            <a:r>
              <a:rPr lang="ru-RU" sz="1500" dirty="0" smtClean="0">
                <a:latin typeface="Georgia" pitchFamily="18" charset="0"/>
              </a:rPr>
              <a:t>для Москвы </a:t>
            </a:r>
            <a:r>
              <a:rPr lang="ru-RU" sz="1500" dirty="0" smtClean="0">
                <a:latin typeface="Georgia" pitchFamily="18" charset="0"/>
              </a:rPr>
              <a:t>видов </a:t>
            </a:r>
            <a:r>
              <a:rPr lang="ru-RU" sz="1500" dirty="0" smtClean="0">
                <a:latin typeface="Georgia" pitchFamily="18" charset="0"/>
              </a:rPr>
              <a:t>животных: </a:t>
            </a:r>
            <a:r>
              <a:rPr lang="ru-RU" sz="1500" dirty="0" smtClean="0">
                <a:latin typeface="Georgia" pitchFamily="18" charset="0"/>
              </a:rPr>
              <a:t>обыкновенный тритон, обыкновенная жаба, травяная, остромордая и озёрная лягушки, обыкновенный уж</a:t>
            </a:r>
            <a:r>
              <a:rPr lang="ru-RU" sz="1500" dirty="0" smtClean="0">
                <a:latin typeface="Georgia" pitchFamily="18" charset="0"/>
              </a:rPr>
              <a:t>, живородящая </a:t>
            </a:r>
            <a:r>
              <a:rPr lang="ru-RU" sz="1500" dirty="0" smtClean="0">
                <a:latin typeface="Georgia" pitchFamily="18" charset="0"/>
              </a:rPr>
              <a:t>ящерица, обыкновенный еж, лесная </a:t>
            </a:r>
            <a:r>
              <a:rPr lang="ru-RU" sz="1500" dirty="0" err="1" smtClean="0">
                <a:latin typeface="Georgia" pitchFamily="18" charset="0"/>
              </a:rPr>
              <a:t>мышовка</a:t>
            </a:r>
            <a:r>
              <a:rPr lang="ru-RU" sz="1500" dirty="0" smtClean="0">
                <a:latin typeface="Georgia" pitchFamily="18" charset="0"/>
              </a:rPr>
              <a:t>, обыкновенный хомяк, </a:t>
            </a:r>
            <a:r>
              <a:rPr lang="ru-RU" sz="1500" dirty="0" smtClean="0">
                <a:latin typeface="Georgia" pitchFamily="18" charset="0"/>
              </a:rPr>
              <a:t>заяц-беляк, </a:t>
            </a:r>
            <a:r>
              <a:rPr lang="ru-RU" sz="1500" dirty="0" smtClean="0">
                <a:latin typeface="Georgia" pitchFamily="18" charset="0"/>
              </a:rPr>
              <a:t>горностай, ласка, обыкновенная бурозубка и европейский крот</a:t>
            </a:r>
            <a:r>
              <a:rPr lang="ru-RU" sz="1500" dirty="0" smtClean="0">
                <a:latin typeface="Georgia" pitchFamily="18" charset="0"/>
              </a:rPr>
              <a:t>. </a:t>
            </a:r>
            <a:r>
              <a:rPr lang="ru-RU" sz="1500" dirty="0" smtClean="0">
                <a:latin typeface="Georgia" pitchFamily="18" charset="0"/>
              </a:rPr>
              <a:t>В парке гнездятся редкие для Москвы виды птиц: ястреб, ушастая сова, серая неясыть, белоспинный дятел, жулан, гаичка.  </a:t>
            </a:r>
          </a:p>
          <a:p>
            <a:pPr indent="180000" algn="just"/>
            <a:r>
              <a:rPr lang="ru-RU" sz="1500" dirty="0" smtClean="0">
                <a:latin typeface="Georgia" pitchFamily="18" charset="0"/>
              </a:rPr>
              <a:t>По </a:t>
            </a:r>
            <a:r>
              <a:rPr lang="ru-RU" sz="1500" dirty="0" smtClean="0">
                <a:latin typeface="Georgia" pitchFamily="18" charset="0"/>
              </a:rPr>
              <a:t>результатам мониторинга животного и растительного мира подведомственных территорий, расположенных в </a:t>
            </a:r>
            <a:r>
              <a:rPr lang="ru-RU" sz="1500" dirty="0" smtClean="0">
                <a:latin typeface="Georgia" pitchFamily="18" charset="0"/>
              </a:rPr>
              <a:t>районе Останкинский, </a:t>
            </a:r>
            <a:r>
              <a:rPr lang="ru-RU" sz="1500" dirty="0" smtClean="0">
                <a:latin typeface="Georgia" pitchFamily="18" charset="0"/>
              </a:rPr>
              <a:t>можно сделать вывод, что экологическая ситуация в районе в целом благополучная – популяции редких и «</a:t>
            </a:r>
            <a:r>
              <a:rPr lang="ru-RU" sz="1500" dirty="0" err="1" smtClean="0">
                <a:latin typeface="Georgia" pitchFamily="18" charset="0"/>
              </a:rPr>
              <a:t>краснокнижных</a:t>
            </a:r>
            <a:r>
              <a:rPr lang="ru-RU" sz="1500" dirty="0" smtClean="0">
                <a:latin typeface="Georgia" pitchFamily="18" charset="0"/>
              </a:rPr>
              <a:t>» </a:t>
            </a:r>
            <a:r>
              <a:rPr lang="ru-RU" sz="1500" dirty="0" smtClean="0">
                <a:latin typeface="Georgia" pitchFamily="18" charset="0"/>
              </a:rPr>
              <a:t>видов животных и растений, </a:t>
            </a:r>
            <a:r>
              <a:rPr lang="ru-RU" sz="1500" dirty="0" smtClean="0">
                <a:latin typeface="Georgia" pitchFamily="18" charset="0"/>
              </a:rPr>
              <a:t>которые наиболее чувствительны к изменению среды, находятся в стабильном состоянии.</a:t>
            </a:r>
            <a:endParaRPr lang="ru-RU" sz="1500" dirty="0">
              <a:latin typeface="Georg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4429132"/>
            <a:ext cx="2928958" cy="219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23" b="13724"/>
          <a:stretch>
            <a:fillRect/>
          </a:stretch>
        </p:blipFill>
        <p:spPr>
          <a:xfrm>
            <a:off x="5929322" y="4429132"/>
            <a:ext cx="2286016" cy="2202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rcRect b="5519"/>
          <a:stretch>
            <a:fillRect/>
          </a:stretch>
        </p:blipFill>
        <p:spPr>
          <a:xfrm>
            <a:off x="500034" y="4426237"/>
            <a:ext cx="1716683" cy="216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852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11818" r="27204" b="6790"/>
          <a:stretch/>
        </p:blipFill>
        <p:spPr bwMode="auto">
          <a:xfrm>
            <a:off x="-1" y="10070"/>
            <a:ext cx="9154721" cy="64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3404" y="3887115"/>
            <a:ext cx="475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small" dirty="0" smtClean="0">
                <a:latin typeface="Georgia" pitchFamily="18" charset="0"/>
              </a:rPr>
              <a:t>Государственное природоохранное бюджетное учреждение</a:t>
            </a:r>
            <a:endParaRPr lang="ru-RU" cap="small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3404" y="4650640"/>
            <a:ext cx="480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www.mospriroda.ru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3404" y="5748881"/>
            <a:ext cx="49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119192, Москва, проезд Шокальского, дом 29, корпус 5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Тел.: +7 499 477 11 97.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605" y="527605"/>
            <a:ext cx="671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smal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4000" b="1" cap="sm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6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 l="11140" t="76053" r="29723" b="9038"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38" y="1588"/>
            <a:ext cx="5437187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58738" y="2519363"/>
            <a:ext cx="90265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Georgia" pitchFamily="18" charset="0"/>
              </a:rPr>
              <a:t>Государственное </a:t>
            </a:r>
            <a:r>
              <a:rPr lang="ru-RU" sz="2200" dirty="0" smtClean="0">
                <a:latin typeface="Georgia" pitchFamily="18" charset="0"/>
              </a:rPr>
              <a:t>природоохранное </a:t>
            </a:r>
          </a:p>
          <a:p>
            <a:r>
              <a:rPr lang="ru-RU" sz="2200" dirty="0" smtClean="0">
                <a:latin typeface="Georgia" pitchFamily="18" charset="0"/>
              </a:rPr>
              <a:t>бюджетное </a:t>
            </a:r>
            <a:r>
              <a:rPr lang="ru-RU" sz="2200" dirty="0">
                <a:latin typeface="Georgia" pitchFamily="18" charset="0"/>
              </a:rPr>
              <a:t>учреждение</a:t>
            </a:r>
          </a:p>
          <a:p>
            <a:r>
              <a:rPr lang="ru-RU" sz="2200" dirty="0">
                <a:latin typeface="Georgia" pitchFamily="18" charset="0"/>
              </a:rPr>
              <a:t>города Москвы «Московское </a:t>
            </a:r>
          </a:p>
          <a:p>
            <a:r>
              <a:rPr lang="ru-RU" sz="2200" dirty="0">
                <a:latin typeface="Georgia" pitchFamily="18" charset="0"/>
              </a:rPr>
              <a:t>городское управление природными </a:t>
            </a:r>
          </a:p>
          <a:p>
            <a:r>
              <a:rPr lang="ru-RU" sz="2200" dirty="0">
                <a:latin typeface="Georgia" pitchFamily="18" charset="0"/>
              </a:rPr>
              <a:t>территориями» (ГПБУ «</a:t>
            </a:r>
            <a:r>
              <a:rPr lang="ru-RU" sz="2200" dirty="0" err="1">
                <a:latin typeface="Georgia" pitchFamily="18" charset="0"/>
              </a:rPr>
              <a:t>Мосприрода</a:t>
            </a:r>
            <a:r>
              <a:rPr lang="ru-RU" sz="2200" dirty="0">
                <a:latin typeface="Georgia" pitchFamily="18" charset="0"/>
              </a:rPr>
              <a:t>»)</a:t>
            </a:r>
          </a:p>
          <a:p>
            <a:r>
              <a:rPr lang="ru-RU" sz="2200" dirty="0">
                <a:latin typeface="Georgia" pitchFamily="18" charset="0"/>
              </a:rPr>
              <a:t> является подведомственным Департаменту природопользования и охраны окружающей среды города Москвы учреждением, осуществляющим охрану, содержание и использование ООПТ регионального значения.*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500563" y="6075363"/>
            <a:ext cx="4245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* </a:t>
            </a:r>
            <a:r>
              <a:rPr lang="ru-RU" sz="1400" b="1" dirty="0">
                <a:latin typeface="Georgia" panose="02040502050405020303" pitchFamily="18" charset="0"/>
              </a:rPr>
              <a:t>Постановление Правительства Москвы 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   </a:t>
            </a: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sz="1400" b="1" dirty="0">
                <a:latin typeface="Georgia" panose="02040502050405020303" pitchFamily="18" charset="0"/>
              </a:rPr>
              <a:t>от 18 августа 2009 года № 782 – ПП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 l="11140" t="76053" r="29723" b="9038"/>
          <a:stretch>
            <a:fillRect/>
          </a:stretch>
        </p:blipFill>
        <p:spPr bwMode="auto">
          <a:xfrm>
            <a:off x="0" y="4625975"/>
            <a:ext cx="9144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487988" y="25463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11" descr="MOSOOPTMAP стар и нов ООПТ внешние разме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9163" y="331788"/>
            <a:ext cx="52927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7473950" y="208280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53125" y="40830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67325" y="1544638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51450" y="2890838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27775" y="3351213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62900" y="3160713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15300" y="3781425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39100" y="2770188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62900" y="2620963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24613" y="4497388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21438" y="48069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094288" y="1331913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388100" y="1104900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3808413" y="36195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343525" y="2401888"/>
            <a:ext cx="5000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092700" y="2660650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753100" y="3870325"/>
            <a:ext cx="5000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48400" y="4284663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51575" y="4594225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08713" y="3160713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8018463" y="360045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866063" y="302260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789863" y="2525713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348538" y="1870075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2" y="5147457"/>
            <a:ext cx="2273815" cy="161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3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373813" y="2046288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01600" y="833438"/>
            <a:ext cx="74644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</p:txBody>
      </p:sp>
      <p:sp>
        <p:nvSpPr>
          <p:cNvPr id="17440" name="Прямоугольник 4"/>
          <p:cNvSpPr>
            <a:spLocks noChangeArrowheads="1"/>
          </p:cNvSpPr>
          <p:nvPr/>
        </p:nvSpPr>
        <p:spPr bwMode="auto">
          <a:xfrm>
            <a:off x="3640138" y="6234113"/>
            <a:ext cx="513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400"/>
          </a:p>
          <a:p>
            <a:pPr algn="r"/>
            <a:endParaRPr lang="ru-RU" sz="1400"/>
          </a:p>
        </p:txBody>
      </p:sp>
      <p:sp>
        <p:nvSpPr>
          <p:cNvPr id="42" name="Объект 2"/>
          <p:cNvSpPr>
            <a:spLocks noGrp="1"/>
          </p:cNvSpPr>
          <p:nvPr>
            <p:ph idx="1"/>
          </p:nvPr>
        </p:nvSpPr>
        <p:spPr>
          <a:xfrm>
            <a:off x="82550" y="850900"/>
            <a:ext cx="5010150" cy="595630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Georgia" pitchFamily="18" charset="0"/>
              </a:rPr>
              <a:t>Основные задачи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Georgia" pitchFamily="18" charset="0"/>
              </a:rPr>
              <a:t>ГПБУ «Мосприрода»:</a:t>
            </a:r>
            <a:endParaRPr lang="ru-RU" sz="2600" b="1" dirty="0">
              <a:latin typeface="Georgia" pitchFamily="18" charset="0"/>
            </a:endParaRP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контроль за соблюдением природоохранного законодательства;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организация и контроль за текущим содержанием объектов природных комплексов;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проведение мониторинговых исследований на природных территориях города Москвы;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осуществление эколого-просветительской деятельности;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проведение мероприятий по восстановлению биологического разнообразия;</a:t>
            </a:r>
          </a:p>
          <a:p>
            <a:pPr>
              <a:defRPr/>
            </a:pPr>
            <a:r>
              <a:rPr lang="ru-RU" dirty="0">
                <a:latin typeface="Georgia" pitchFamily="18" charset="0"/>
              </a:rPr>
              <a:t>перспективное развитие территорий, в том числе рекреация и благоустройство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2071678"/>
            <a:ext cx="9144001" cy="48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94065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cs typeface="Times New Roman" panose="02020603050405020304" pitchFamily="18" charset="0"/>
            </a:endParaRPr>
          </a:p>
          <a:p>
            <a:pPr marL="285750" indent="-285750"/>
            <a:endParaRPr lang="ru-RU" sz="1100" dirty="0" smtClean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7332" y="188640"/>
            <a:ext cx="6774383" cy="470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24034" y="5136226"/>
            <a:ext cx="889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Georgia" panose="02040502050405020303" pitchFamily="18" charset="0"/>
              </a:rPr>
              <a:t>В границах Северо-Восточного административного округа города Москвы осуществляет свою деятельность территориальное структурное подразделение ГПБУ «Мосприрода» – </a:t>
            </a:r>
            <a:r>
              <a:rPr lang="ru-RU" sz="2200" b="1" dirty="0" smtClean="0">
                <a:latin typeface="Georgia" panose="02040502050405020303" pitchFamily="18" charset="0"/>
              </a:rPr>
              <a:t>Дирекция природных территорий САО, СВАО и Сокольники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29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2071678"/>
            <a:ext cx="9144001" cy="48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815" y="2179333"/>
            <a:ext cx="5280617" cy="458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571480"/>
            <a:ext cx="8568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 территории района Останкинский расположены:</a:t>
            </a:r>
          </a:p>
          <a:p>
            <a:endParaRPr lang="ru-RU" sz="22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Часть ООПТ ПИП «Останкино» (общая площадь 419,16 га);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ООПТ ПП «Устье реки Лихоборки» (общая площадь 6,3 га).</a:t>
            </a:r>
          </a:p>
          <a:p>
            <a:pPr marL="285750" indent="-285750"/>
            <a:endParaRPr lang="ru-RU" sz="11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3143248"/>
            <a:ext cx="9144001" cy="37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-2" y="10157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85794"/>
            <a:ext cx="9036496" cy="1857388"/>
          </a:xfrm>
        </p:spPr>
        <p:txBody>
          <a:bodyPr>
            <a:noAutofit/>
          </a:bodyPr>
          <a:lstStyle/>
          <a:p>
            <a:pPr marL="0" indent="0"/>
            <a:r>
              <a:rPr lang="ru-RU" sz="2200" dirty="0" smtClean="0">
                <a:latin typeface="Georgia" pitchFamily="18" charset="0"/>
              </a:rPr>
              <a:t> 372 обхода;</a:t>
            </a:r>
          </a:p>
          <a:p>
            <a:pPr marL="0" indent="0"/>
            <a:r>
              <a:rPr lang="ru-RU" sz="2200" dirty="0" smtClean="0">
                <a:latin typeface="Georgia" pitchFamily="18" charset="0"/>
              </a:rPr>
              <a:t> 23 административных правонарушения;</a:t>
            </a:r>
          </a:p>
          <a:p>
            <a:pPr marL="0" indent="0"/>
            <a:r>
              <a:rPr lang="ru-RU" sz="2200" dirty="0" smtClean="0">
                <a:latin typeface="Georgia" pitchFamily="18" charset="0"/>
              </a:rPr>
              <a:t> 6 совместных патрулирований с ОМВД по району Останкинский;</a:t>
            </a:r>
          </a:p>
          <a:p>
            <a:pPr marL="0" indent="0"/>
            <a:r>
              <a:rPr lang="ru-RU" sz="2200" dirty="0" smtClean="0">
                <a:latin typeface="Georgia" pitchFamily="18" charset="0"/>
              </a:rPr>
              <a:t> возгораний в 2019 году не зафиксировано.</a:t>
            </a:r>
            <a:endParaRPr lang="ru-RU" sz="2200" dirty="0">
              <a:latin typeface="Georgia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15892" y="69490"/>
            <a:ext cx="4428446" cy="86378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СЛУЖБА ОХРАНЫ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286124"/>
            <a:ext cx="4266590" cy="256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071942"/>
            <a:ext cx="3861198" cy="257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85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3123590"/>
            <a:ext cx="9144001" cy="37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-2" y="10157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642918"/>
            <a:ext cx="8438054" cy="5059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Georgia" panose="02040502050405020303" pitchFamily="18" charset="0"/>
              </a:rPr>
              <a:t>Принятые меры:</a:t>
            </a:r>
          </a:p>
          <a:p>
            <a:pPr marL="0" indent="0" algn="just">
              <a:buNone/>
            </a:pPr>
            <a:r>
              <a:rPr lang="ru-RU" sz="1600" dirty="0">
                <a:latin typeface="Georgia" panose="02040502050405020303" pitchFamily="18" charset="0"/>
              </a:rPr>
              <a:t>В отношении нарушителей природоохранного законодательства </a:t>
            </a:r>
            <a:r>
              <a:rPr lang="ru-RU" sz="1600" dirty="0" smtClean="0">
                <a:latin typeface="Georgia" panose="02040502050405020303" pitchFamily="18" charset="0"/>
              </a:rPr>
              <a:t>составлено 23 протокола:</a:t>
            </a:r>
          </a:p>
          <a:p>
            <a:pPr marL="360000" indent="0" algn="just"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7 </a:t>
            </a:r>
            <a:r>
              <a:rPr lang="ru-RU" sz="1600" dirty="0">
                <a:latin typeface="Georgia" panose="02040502050405020303" pitchFamily="18" charset="0"/>
              </a:rPr>
              <a:t>протоколов на физических лиц по ч.2 ст.3.20 КоАП города </a:t>
            </a:r>
            <a:r>
              <a:rPr lang="ru-RU" sz="1600" dirty="0" smtClean="0">
                <a:latin typeface="Georgia" panose="02040502050405020303" pitchFamily="18" charset="0"/>
              </a:rPr>
              <a:t>Москвы (разведение огня вне пикниковых точек);</a:t>
            </a:r>
          </a:p>
          <a:p>
            <a:pPr marL="360000" indent="0" algn="just"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13 </a:t>
            </a:r>
            <a:r>
              <a:rPr lang="ru-RU" sz="1600" dirty="0">
                <a:latin typeface="Georgia" panose="02040502050405020303" pitchFamily="18" charset="0"/>
              </a:rPr>
              <a:t>протоколов в отношении физических лиц по ст. 8.39 </a:t>
            </a:r>
            <a:r>
              <a:rPr lang="ru-RU" sz="1600" dirty="0" err="1">
                <a:latin typeface="Georgia" panose="02040502050405020303" pitchFamily="18" charset="0"/>
              </a:rPr>
              <a:t>КоАП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РФ (заезды автотранспорта на ООПТ);</a:t>
            </a:r>
          </a:p>
          <a:p>
            <a:pPr marL="360000" indent="0" algn="just"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 </a:t>
            </a:r>
            <a:r>
              <a:rPr lang="ru-RU" sz="1600" dirty="0">
                <a:latin typeface="Georgia" panose="02040502050405020303" pitchFamily="18" charset="0"/>
              </a:rPr>
              <a:t>протокола </a:t>
            </a:r>
            <a:r>
              <a:rPr lang="ru-RU" sz="1600" dirty="0" smtClean="0">
                <a:latin typeface="Georgia" panose="02040502050405020303" pitchFamily="18" charset="0"/>
              </a:rPr>
              <a:t>на </a:t>
            </a:r>
            <a:r>
              <a:rPr lang="ru-RU" sz="1600" dirty="0" smtClean="0">
                <a:latin typeface="Georgia" panose="02040502050405020303" pitchFamily="18" charset="0"/>
              </a:rPr>
              <a:t>должностных </a:t>
            </a:r>
            <a:r>
              <a:rPr lang="ru-RU" sz="1600" dirty="0">
                <a:latin typeface="Georgia" panose="02040502050405020303" pitchFamily="18" charset="0"/>
              </a:rPr>
              <a:t>лиц по ст. 8.39 </a:t>
            </a:r>
            <a:r>
              <a:rPr lang="ru-RU" sz="1600" dirty="0" err="1">
                <a:latin typeface="Georgia" panose="02040502050405020303" pitchFamily="18" charset="0"/>
              </a:rPr>
              <a:t>КоАП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РФ (заезды автотранспорта на ООПТ, производство работ без разрешительной документации).</a:t>
            </a:r>
            <a:endParaRPr lang="ru-RU" sz="1600" dirty="0" smtClean="0">
              <a:latin typeface="Georgia" panose="02040502050405020303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15892" y="69490"/>
            <a:ext cx="4428446" cy="86378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СЛУЖБА ОХРАНЫ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93240"/>
            <a:ext cx="3895272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484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5436096" y="1232664"/>
            <a:ext cx="3780101" cy="56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одержимое 1"/>
          <p:cNvSpPr txBox="1">
            <a:spLocks/>
          </p:cNvSpPr>
          <p:nvPr/>
        </p:nvSpPr>
        <p:spPr>
          <a:xfrm>
            <a:off x="210648" y="2545499"/>
            <a:ext cx="6751565" cy="432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4F8820"/>
              </a:buClr>
              <a:buFont typeface="Wingdings" pitchFamily="2" charset="2"/>
              <a:buChar char="Ø"/>
            </a:pPr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890" y="902963"/>
            <a:ext cx="52302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Работы по содержанию и благоустройству территорий осуществляются балансодержателями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:</a:t>
            </a:r>
          </a:p>
          <a:p>
            <a:endParaRPr lang="ru-RU" sz="1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ООПТ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ПИП Останкино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– АО «ВДНХ-ЭКСПО» и ФГБУН ГБС РАН им. </a:t>
            </a:r>
            <a:r>
              <a:rPr lang="ru-RU" sz="2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Н.В.Цицина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 ООПТ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Памятник природы «Устье реки Лихоборки»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– ФГБУН ГБС РАН им. </a:t>
            </a:r>
            <a:r>
              <a:rPr lang="ru-RU" sz="2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Н.В.Цицина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001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работ по благоустройству территории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83" y="1407913"/>
            <a:ext cx="3434222" cy="227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79" y="4092375"/>
            <a:ext cx="3563888" cy="237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0" y="4380838"/>
            <a:ext cx="3273393" cy="218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472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714752"/>
            <a:ext cx="9160638" cy="3158498"/>
          </a:xfrm>
          <a:prstGeom prst="rect">
            <a:avLst/>
          </a:prstGeom>
          <a:solidFill>
            <a:srgbClr val="7ABC3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eorgia" pitchFamily="18" charset="0"/>
            </a:endParaRPr>
          </a:p>
          <a:p>
            <a:pPr algn="ctr"/>
            <a:endParaRPr lang="ru-RU" sz="2000" b="1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828" y="222195"/>
            <a:ext cx="6719020" cy="87692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Georgia" pitchFamily="18" charset="0"/>
              </a:rPr>
              <a:t/>
            </a:r>
            <a:br>
              <a:rPr lang="ru-RU" sz="3200" b="1" dirty="0">
                <a:latin typeface="Georgia" pitchFamily="18" charset="0"/>
              </a:rPr>
            </a:br>
            <a:endParaRPr lang="ru-RU" sz="3200" b="1" dirty="0"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869" y="284220"/>
            <a:ext cx="82460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ЭКОЛОГИЧЕСКОЕ ПРОСВЕЩЕНИЕ</a:t>
            </a:r>
            <a:endParaRPr lang="ru-RU" sz="2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55" y="870358"/>
            <a:ext cx="8532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В 2019 году эколого-просветительское взаимодействие осуществлялось с ГБУ ТЦСО «Алексеевский» филиал «Останкинский» и с образовательным комплексом ГАОУ города Москвы «Школа № 1518». </a:t>
            </a:r>
          </a:p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Проведено 15 </a:t>
            </a:r>
            <a:r>
              <a:rPr lang="ru-RU" sz="2000" dirty="0">
                <a:latin typeface="Georgia" panose="02040502050405020303" pitchFamily="18" charset="0"/>
              </a:rPr>
              <a:t>мероприятий, в которых </a:t>
            </a:r>
            <a:r>
              <a:rPr lang="ru-RU" sz="2000" dirty="0" smtClean="0">
                <a:latin typeface="Georgia" panose="02040502050405020303" pitchFamily="18" charset="0"/>
              </a:rPr>
              <a:t>приняли </a:t>
            </a:r>
            <a:r>
              <a:rPr lang="ru-RU" sz="2000" dirty="0">
                <a:latin typeface="Georgia" panose="02040502050405020303" pitchFamily="18" charset="0"/>
              </a:rPr>
              <a:t>участие </a:t>
            </a:r>
            <a:r>
              <a:rPr lang="ru-RU" sz="2000" dirty="0" smtClean="0">
                <a:latin typeface="Georgia" panose="02040502050405020303" pitchFamily="18" charset="0"/>
              </a:rPr>
              <a:t>160 человек: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-   лекции;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Мастер-классы;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творческие конкурсы рисунков и фотографий «Осень в парках», «Все краски осени».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786190"/>
            <a:ext cx="2690958" cy="201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900911"/>
            <a:ext cx="2514234" cy="188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80183"/>
            <a:ext cx="199822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3857628"/>
            <a:ext cx="2016823" cy="2689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146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90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589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СЛУЖБА ОХРАНЫ</vt:lpstr>
      <vt:lpstr>СЛУЖБА ОХРАНЫ</vt:lpstr>
      <vt:lpstr>Слайд 8</vt:lpstr>
      <vt:lpstr>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Экопрос</cp:lastModifiedBy>
  <cp:revision>375</cp:revision>
  <dcterms:created xsi:type="dcterms:W3CDTF">2013-08-21T19:17:07Z</dcterms:created>
  <dcterms:modified xsi:type="dcterms:W3CDTF">2020-01-13T14:04:02Z</dcterms:modified>
</cp:coreProperties>
</file>