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315" r:id="rId2"/>
    <p:sldId id="372" r:id="rId3"/>
    <p:sldId id="373" r:id="rId4"/>
    <p:sldId id="374" r:id="rId5"/>
    <p:sldId id="362" r:id="rId6"/>
    <p:sldId id="322" r:id="rId7"/>
    <p:sldId id="370" r:id="rId8"/>
    <p:sldId id="356" r:id="rId9"/>
    <p:sldId id="371" r:id="rId10"/>
    <p:sldId id="31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66F"/>
    <a:srgbClr val="2A5A06"/>
    <a:srgbClr val="7ABC32"/>
    <a:srgbClr val="FF9E1D"/>
    <a:srgbClr val="00823B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3813" autoAdjust="0"/>
  </p:normalViewPr>
  <p:slideViewPr>
    <p:cSldViewPr>
      <p:cViewPr>
        <p:scale>
          <a:sx n="80" d="100"/>
          <a:sy n="80" d="100"/>
        </p:scale>
        <p:origin x="-11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BC777-3AB0-435C-B7E3-E06C231ECA07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FA560-FE04-48A3-BA0E-B3AC47CAB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FA560-FE04-48A3-BA0E-B3AC47CABED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8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7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8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8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4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8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4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1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7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3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0" y="-2"/>
            <a:ext cx="9146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7226" r="29722" b="9038"/>
          <a:stretch/>
        </p:blipFill>
        <p:spPr bwMode="auto">
          <a:xfrm>
            <a:off x="5940151" y="-2"/>
            <a:ext cx="1896737" cy="119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72103" y="5229200"/>
            <a:ext cx="4537704" cy="1260948"/>
          </a:xfrm>
        </p:spPr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ru-RU" sz="26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ru-RU" sz="26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ru-RU" sz="26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ru-RU" sz="2600" b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4200" dirty="0" smtClean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Москва, 2019</a:t>
            </a: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13" descr="GERB_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316" y="153445"/>
            <a:ext cx="633119" cy="7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02833" y="153445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cap="small" dirty="0" smtClean="0">
                <a:latin typeface="Georgia" pitchFamily="18" charset="0"/>
                <a:cs typeface="Arial" panose="020B0604020202020204" pitchFamily="34" charset="0"/>
              </a:rPr>
              <a:t>Департамент природопользования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cap="small" dirty="0" smtClean="0">
                <a:latin typeface="Georgia" pitchFamily="18" charset="0"/>
                <a:cs typeface="Arial" panose="020B0604020202020204" pitchFamily="34" charset="0"/>
              </a:rPr>
              <a:t>и охраны окружающей среды г. Москвы</a:t>
            </a:r>
            <a:endParaRPr lang="ru-RU" sz="1400" b="1" cap="small" dirty="0">
              <a:latin typeface="Georgia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0862" y="971435"/>
            <a:ext cx="2983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small" dirty="0" smtClean="0">
                <a:latin typeface="Georgia" pitchFamily="18" charset="0"/>
              </a:rPr>
              <a:t>Дирекция </a:t>
            </a:r>
          </a:p>
          <a:p>
            <a:r>
              <a:rPr lang="ru-RU" sz="1400" b="1" cap="small" dirty="0" smtClean="0">
                <a:latin typeface="Georgia" pitchFamily="18" charset="0"/>
              </a:rPr>
              <a:t>природных территорий </a:t>
            </a:r>
          </a:p>
          <a:p>
            <a:r>
              <a:rPr lang="ru-RU" sz="1400" b="1" cap="small" dirty="0" smtClean="0">
                <a:latin typeface="Georgia" pitchFamily="18" charset="0"/>
              </a:rPr>
              <a:t>САО, СВАО и Сокольники</a:t>
            </a:r>
            <a:endParaRPr lang="ru-RU" sz="1400" b="1" cap="small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8527" y="2636912"/>
            <a:ext cx="77048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Доклад о деятельности ДПТ САО, СВАО и Сокольники в районе Останкинский за 2018 год</a:t>
            </a: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11818" r="27204" b="6790"/>
          <a:stretch/>
        </p:blipFill>
        <p:spPr bwMode="auto">
          <a:xfrm>
            <a:off x="-1" y="10070"/>
            <a:ext cx="9154721" cy="647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83404" y="3887115"/>
            <a:ext cx="475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small" dirty="0" smtClean="0">
                <a:latin typeface="Georgia" pitchFamily="18" charset="0"/>
              </a:rPr>
              <a:t>Государственное природоохранное бюджетное учреждение</a:t>
            </a:r>
            <a:endParaRPr lang="ru-RU" cap="small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3404" y="4650640"/>
            <a:ext cx="480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www.mospriroda.ru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3404" y="5748881"/>
            <a:ext cx="495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119192, Москва, проезд Шокальского, дом 29, корпус 5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rPr>
              <a:t>Тел.: +7 499 477 11 97.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0605" y="527605"/>
            <a:ext cx="6719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smal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  <a:endParaRPr lang="ru-RU" sz="4000" b="1" cap="smal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 l="11140" t="76053" r="29723" b="9038"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6338" y="1588"/>
            <a:ext cx="5437187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58738" y="2519363"/>
            <a:ext cx="90265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>
                <a:latin typeface="Georgia" pitchFamily="18" charset="0"/>
              </a:rPr>
              <a:t>Государственное </a:t>
            </a:r>
            <a:r>
              <a:rPr lang="ru-RU" sz="2200" dirty="0" smtClean="0">
                <a:latin typeface="Georgia" pitchFamily="18" charset="0"/>
              </a:rPr>
              <a:t>природоохранное </a:t>
            </a:r>
          </a:p>
          <a:p>
            <a:r>
              <a:rPr lang="ru-RU" sz="2200" dirty="0" smtClean="0">
                <a:latin typeface="Georgia" pitchFamily="18" charset="0"/>
              </a:rPr>
              <a:t>бюджетное </a:t>
            </a:r>
            <a:r>
              <a:rPr lang="ru-RU" sz="2200" dirty="0">
                <a:latin typeface="Georgia" pitchFamily="18" charset="0"/>
              </a:rPr>
              <a:t>учреждение</a:t>
            </a:r>
          </a:p>
          <a:p>
            <a:r>
              <a:rPr lang="ru-RU" sz="2200" dirty="0">
                <a:latin typeface="Georgia" pitchFamily="18" charset="0"/>
              </a:rPr>
              <a:t>города Москвы «Московское </a:t>
            </a:r>
          </a:p>
          <a:p>
            <a:r>
              <a:rPr lang="ru-RU" sz="2200" dirty="0">
                <a:latin typeface="Georgia" pitchFamily="18" charset="0"/>
              </a:rPr>
              <a:t>городское управление природными </a:t>
            </a:r>
          </a:p>
          <a:p>
            <a:r>
              <a:rPr lang="ru-RU" sz="2200" dirty="0">
                <a:latin typeface="Georgia" pitchFamily="18" charset="0"/>
              </a:rPr>
              <a:t>территориями» (ГПБУ «</a:t>
            </a:r>
            <a:r>
              <a:rPr lang="ru-RU" sz="2200" dirty="0" err="1">
                <a:latin typeface="Georgia" pitchFamily="18" charset="0"/>
              </a:rPr>
              <a:t>Мосприрода</a:t>
            </a:r>
            <a:r>
              <a:rPr lang="ru-RU" sz="2200" dirty="0">
                <a:latin typeface="Georgia" pitchFamily="18" charset="0"/>
              </a:rPr>
              <a:t>»)</a:t>
            </a:r>
          </a:p>
          <a:p>
            <a:r>
              <a:rPr lang="ru-RU" sz="2200" dirty="0">
                <a:latin typeface="Georgia" pitchFamily="18" charset="0"/>
              </a:rPr>
              <a:t> является подведомственным Департаменту природопользования и охраны окружающей среды города Москвы учреждением, осуществляющим охрану, содержание и использование ООПТ регионального значения.*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4500563" y="6075363"/>
            <a:ext cx="4245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* </a:t>
            </a:r>
            <a:r>
              <a:rPr lang="ru-RU" sz="1400" b="1" dirty="0">
                <a:latin typeface="Georgia" panose="02040502050405020303" pitchFamily="18" charset="0"/>
              </a:rPr>
              <a:t>Постановление Правительства Москвы </a:t>
            </a:r>
          </a:p>
          <a:p>
            <a:r>
              <a:rPr lang="ru-RU" sz="1400" b="1" dirty="0">
                <a:latin typeface="Georgia" panose="02040502050405020303" pitchFamily="18" charset="0"/>
              </a:rPr>
              <a:t>   </a:t>
            </a:r>
            <a:r>
              <a:rPr lang="ru-RU" sz="1400" b="1" dirty="0" smtClean="0">
                <a:latin typeface="Georgia" panose="02040502050405020303" pitchFamily="18" charset="0"/>
              </a:rPr>
              <a:t> </a:t>
            </a:r>
            <a:r>
              <a:rPr lang="ru-RU" sz="1400" b="1" dirty="0">
                <a:latin typeface="Georgia" panose="02040502050405020303" pitchFamily="18" charset="0"/>
              </a:rPr>
              <a:t>от 18 августа 2009 года № 782 – ПП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0" y="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 l="11140" t="76053" r="29723" b="9038"/>
          <a:stretch>
            <a:fillRect/>
          </a:stretch>
        </p:blipFill>
        <p:spPr bwMode="auto">
          <a:xfrm>
            <a:off x="0" y="4625975"/>
            <a:ext cx="9144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5487988" y="2546350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11" descr="MOSOOPTMAP стар и нов ООПТ внешние разме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9163" y="331788"/>
            <a:ext cx="529272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7473950" y="2082800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53125" y="4083050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67325" y="1544638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51450" y="2890838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27775" y="3351213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962900" y="3160713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115300" y="3781425"/>
            <a:ext cx="152400" cy="14922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039100" y="2770188"/>
            <a:ext cx="152400" cy="14922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962900" y="2620963"/>
            <a:ext cx="152400" cy="14922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424613" y="4497388"/>
            <a:ext cx="152400" cy="149225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421438" y="4806950"/>
            <a:ext cx="152400" cy="1492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742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5094288" y="1331913"/>
            <a:ext cx="498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6388100" y="1104900"/>
            <a:ext cx="498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3808413" y="361950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5343525" y="2401888"/>
            <a:ext cx="5000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5092700" y="2660650"/>
            <a:ext cx="498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5753100" y="3870325"/>
            <a:ext cx="5000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6248400" y="4284663"/>
            <a:ext cx="498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6251575" y="4594225"/>
            <a:ext cx="498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6208713" y="3160713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8018463" y="3600450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7866063" y="3022600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7789863" y="2525713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7348538" y="1870075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92" y="5147457"/>
            <a:ext cx="2273815" cy="1618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3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12074" t="29367" r="68559" b="30992"/>
          <a:stretch>
            <a:fillRect/>
          </a:stretch>
        </p:blipFill>
        <p:spPr bwMode="auto">
          <a:xfrm>
            <a:off x="6373813" y="2046288"/>
            <a:ext cx="5000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101600" y="833438"/>
            <a:ext cx="746442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 </a:t>
            </a:r>
          </a:p>
        </p:txBody>
      </p:sp>
      <p:sp>
        <p:nvSpPr>
          <p:cNvPr id="17440" name="Прямоугольник 4"/>
          <p:cNvSpPr>
            <a:spLocks noChangeArrowheads="1"/>
          </p:cNvSpPr>
          <p:nvPr/>
        </p:nvSpPr>
        <p:spPr bwMode="auto">
          <a:xfrm>
            <a:off x="3640138" y="6234113"/>
            <a:ext cx="5137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1400"/>
          </a:p>
          <a:p>
            <a:pPr algn="r"/>
            <a:endParaRPr lang="ru-RU" sz="1400"/>
          </a:p>
        </p:txBody>
      </p:sp>
      <p:sp>
        <p:nvSpPr>
          <p:cNvPr id="42" name="Объект 2"/>
          <p:cNvSpPr>
            <a:spLocks noGrp="1"/>
          </p:cNvSpPr>
          <p:nvPr>
            <p:ph idx="1"/>
          </p:nvPr>
        </p:nvSpPr>
        <p:spPr>
          <a:xfrm>
            <a:off x="82550" y="850900"/>
            <a:ext cx="5010150" cy="59563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latin typeface="Georgia" pitchFamily="18" charset="0"/>
              </a:rPr>
              <a:t>Основные задачи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latin typeface="Georgia" pitchFamily="18" charset="0"/>
              </a:rPr>
              <a:t>ГПБУ «Мосприрода»:</a:t>
            </a:r>
            <a:endParaRPr lang="ru-RU" sz="26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Georgia" pitchFamily="18" charset="0"/>
            </a:endParaRPr>
          </a:p>
          <a:p>
            <a:pPr indent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Georgia" panose="02040502050405020303" pitchFamily="18" charset="0"/>
              </a:rPr>
              <a:t>обеспечение </a:t>
            </a:r>
            <a:r>
              <a:rPr lang="ru-RU" sz="2400" dirty="0">
                <a:latin typeface="Georgia" pitchFamily="18" charset="0"/>
              </a:rPr>
              <a:t>охраны ООПТ;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Georgia" pitchFamily="18" charset="0"/>
              </a:rPr>
              <a:t>организация </a:t>
            </a:r>
            <a:r>
              <a:rPr lang="ru-RU" sz="2400" dirty="0">
                <a:latin typeface="Georgia" pitchFamily="18" charset="0"/>
              </a:rPr>
              <a:t>и контроль за текущим содержанием ООПТ, </a:t>
            </a:r>
            <a:r>
              <a:rPr lang="ru-RU" sz="2400" dirty="0" smtClean="0">
                <a:latin typeface="Georgia" pitchFamily="18" charset="0"/>
              </a:rPr>
              <a:t>проведение </a:t>
            </a:r>
            <a:r>
              <a:rPr lang="ru-RU" sz="2400" dirty="0">
                <a:latin typeface="Georgia" pitchFamily="18" charset="0"/>
              </a:rPr>
              <a:t>научных и мониторинговых исследований на </a:t>
            </a:r>
            <a:r>
              <a:rPr lang="ru-RU" sz="2400" dirty="0" smtClean="0">
                <a:latin typeface="Georgia" pitchFamily="18" charset="0"/>
              </a:rPr>
              <a:t>природных территориях </a:t>
            </a:r>
            <a:r>
              <a:rPr lang="ru-RU" sz="2400" dirty="0">
                <a:latin typeface="Georgia" pitchFamily="18" charset="0"/>
              </a:rPr>
              <a:t>города Москвы;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Georgia" pitchFamily="18" charset="0"/>
              </a:rPr>
              <a:t>осуществление </a:t>
            </a:r>
            <a:r>
              <a:rPr lang="ru-RU" sz="2400" dirty="0">
                <a:latin typeface="Georgia" pitchFamily="18" charset="0"/>
              </a:rPr>
              <a:t>эколого-просветительской деятельности в рамках </a:t>
            </a:r>
            <a:r>
              <a:rPr lang="ru-RU" sz="2400" dirty="0" smtClean="0">
                <a:latin typeface="Georgia" pitchFamily="18" charset="0"/>
              </a:rPr>
              <a:t>охраны окружающей </a:t>
            </a:r>
            <a:r>
              <a:rPr lang="ru-RU" sz="2400" dirty="0">
                <a:latin typeface="Georgia" pitchFamily="18" charset="0"/>
              </a:rPr>
              <a:t>среды города Москвы;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Georgia" pitchFamily="18" charset="0"/>
              </a:rPr>
              <a:t>проведение </a:t>
            </a:r>
            <a:r>
              <a:rPr lang="ru-RU" sz="2400" dirty="0">
                <a:latin typeface="Georgia" pitchFamily="18" charset="0"/>
              </a:rPr>
              <a:t>мероприятий по восстановлению </a:t>
            </a:r>
            <a:r>
              <a:rPr lang="ru-RU" sz="2400" dirty="0" smtClean="0">
                <a:latin typeface="Georgia" pitchFamily="18" charset="0"/>
              </a:rPr>
              <a:t>биологического разнообразия;</a:t>
            </a:r>
            <a:endParaRPr lang="ru-RU" sz="2400" dirty="0">
              <a:latin typeface="Georgia" pitchFamily="18" charset="0"/>
            </a:endParaRPr>
          </a:p>
          <a:p>
            <a:pPr indent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Georgia" pitchFamily="18" charset="0"/>
              </a:rPr>
              <a:t>перспективное </a:t>
            </a:r>
            <a:r>
              <a:rPr lang="ru-RU" sz="2400" dirty="0">
                <a:latin typeface="Georgia" pitchFamily="18" charset="0"/>
              </a:rPr>
              <a:t>развитие территорий, в том числе рекреация </a:t>
            </a:r>
            <a:r>
              <a:rPr lang="ru-RU" sz="2400" dirty="0" smtClean="0">
                <a:latin typeface="Georgia" pitchFamily="18" charset="0"/>
              </a:rPr>
              <a:t>и благоустройств.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0" y="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-2" y="2071678"/>
            <a:ext cx="9144001" cy="483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2"/>
            <a:ext cx="9144000" cy="6858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35188" y="4785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571480"/>
            <a:ext cx="794065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cs typeface="Times New Roman" panose="02020603050405020304" pitchFamily="18" charset="0"/>
            </a:endParaRPr>
          </a:p>
          <a:p>
            <a:pPr marL="285750" indent="-285750"/>
            <a:endParaRPr lang="ru-RU" sz="1100" dirty="0" smtClean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7332" y="188640"/>
            <a:ext cx="6774383" cy="470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24034" y="5136226"/>
            <a:ext cx="8895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Georgia" panose="02040502050405020303" pitchFamily="18" charset="0"/>
              </a:rPr>
              <a:t>В границах Северо-Восточного административного округа города Москвы осуществляет свою деятельность территориальное структурное подразделение ГПБУ «Мосприрода» – </a:t>
            </a:r>
            <a:r>
              <a:rPr lang="ru-RU" sz="2200" b="1" dirty="0" smtClean="0">
                <a:latin typeface="Georgia" panose="02040502050405020303" pitchFamily="18" charset="0"/>
              </a:rPr>
              <a:t>Дирекция природных территорий САО, СВАО и Сокольники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92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-2" y="2071678"/>
            <a:ext cx="9144001" cy="483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2"/>
            <a:ext cx="9144000" cy="6858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35188" y="4785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2179333"/>
            <a:ext cx="5715040" cy="4580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571480"/>
            <a:ext cx="85689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На территории района Останкинский расположены:</a:t>
            </a:r>
          </a:p>
          <a:p>
            <a:endParaRPr lang="ru-RU" sz="22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Часть ООПТ ПИП «Останкино» (общая площадь 419,16 га);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ООПТ ПП «Устье реки Лихоборки» (общая площадь 6,3 га).</a:t>
            </a:r>
          </a:p>
          <a:p>
            <a:pPr marL="285750" indent="-285750"/>
            <a:endParaRPr lang="ru-RU" sz="11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-2" y="3143248"/>
            <a:ext cx="9144001" cy="376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-2" y="10157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85794"/>
            <a:ext cx="9036496" cy="1857388"/>
          </a:xfrm>
        </p:spPr>
        <p:txBody>
          <a:bodyPr>
            <a:noAutofit/>
          </a:bodyPr>
          <a:lstStyle/>
          <a:p>
            <a:pPr marL="0" indent="0"/>
            <a:r>
              <a:rPr lang="ru-RU" sz="2200" dirty="0" smtClean="0">
                <a:latin typeface="Georgia" pitchFamily="18" charset="0"/>
              </a:rPr>
              <a:t> 372 обхода;</a:t>
            </a:r>
          </a:p>
          <a:p>
            <a:pPr marL="0" indent="0"/>
            <a:r>
              <a:rPr lang="ru-RU" sz="2200" dirty="0" smtClean="0">
                <a:latin typeface="Georgia" pitchFamily="18" charset="0"/>
              </a:rPr>
              <a:t> 26 административных правонарушений;</a:t>
            </a:r>
          </a:p>
          <a:p>
            <a:pPr marL="0" indent="0"/>
            <a:r>
              <a:rPr lang="ru-RU" sz="2200" dirty="0" smtClean="0">
                <a:latin typeface="Georgia" pitchFamily="18" charset="0"/>
              </a:rPr>
              <a:t> 6 совместных патрулирований с ОМВД по району Останкинский;</a:t>
            </a:r>
          </a:p>
          <a:p>
            <a:pPr marL="0" indent="0"/>
            <a:r>
              <a:rPr lang="ru-RU" sz="2200" dirty="0" smtClean="0">
                <a:latin typeface="Georgia" pitchFamily="18" charset="0"/>
              </a:rPr>
              <a:t> возгораний в 2018 году не зафиксировано.</a:t>
            </a:r>
            <a:endParaRPr lang="ru-RU" sz="2200" dirty="0">
              <a:latin typeface="Georgia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15892" y="69490"/>
            <a:ext cx="4428446" cy="86378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СЛУЖБА ОХРАНЫ</a:t>
            </a:r>
            <a:endParaRPr lang="ru-RU" sz="2200" b="1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286124"/>
            <a:ext cx="4266590" cy="2567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4071942"/>
            <a:ext cx="3861198" cy="2575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50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-2" y="3123590"/>
            <a:ext cx="9144001" cy="378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-2" y="10157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971" y="985720"/>
            <a:ext cx="8438054" cy="5059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latin typeface="Georgia" panose="02040502050405020303" pitchFamily="18" charset="0"/>
              </a:rPr>
              <a:t>Принятые меры:</a:t>
            </a:r>
          </a:p>
          <a:p>
            <a:pPr marL="0" indent="0" algn="just">
              <a:buNone/>
            </a:pPr>
            <a:r>
              <a:rPr lang="ru-RU" sz="2200" dirty="0">
                <a:latin typeface="Georgia" panose="02040502050405020303" pitchFamily="18" charset="0"/>
              </a:rPr>
              <a:t>В отношении нарушителей природоохранного законодательства составлено 26 протоколов, в том числе 2 на юридических </a:t>
            </a:r>
            <a:r>
              <a:rPr lang="ru-RU" sz="2200" dirty="0" smtClean="0">
                <a:latin typeface="Georgia" panose="02040502050405020303" pitchFamily="18" charset="0"/>
              </a:rPr>
              <a:t>лиц, </a:t>
            </a:r>
            <a:r>
              <a:rPr lang="ru-RU" sz="2200" dirty="0">
                <a:latin typeface="Georgia" panose="02040502050405020303" pitchFamily="18" charset="0"/>
              </a:rPr>
              <a:t>8 протоколов на физических лиц по ч.2 ст.3.20 КоАП города </a:t>
            </a:r>
            <a:r>
              <a:rPr lang="ru-RU" sz="2200" dirty="0" smtClean="0">
                <a:latin typeface="Georgia" panose="02040502050405020303" pitchFamily="18" charset="0"/>
              </a:rPr>
              <a:t>Москвы </a:t>
            </a:r>
            <a:r>
              <a:rPr lang="ru-RU" sz="2200" dirty="0">
                <a:latin typeface="Georgia" panose="02040502050405020303" pitchFamily="18" charset="0"/>
              </a:rPr>
              <a:t>и 16 протоколов в отношении физических лиц по ст. 8.39 КоАП </a:t>
            </a:r>
            <a:r>
              <a:rPr lang="ru-RU" sz="2200" dirty="0" smtClean="0">
                <a:latin typeface="Georgia" panose="02040502050405020303" pitchFamily="18" charset="0"/>
              </a:rPr>
              <a:t>РФ.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15892" y="69490"/>
            <a:ext cx="4428446" cy="86378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СЛУЖБА ОХРАНЫ</a:t>
            </a:r>
            <a:endParaRPr lang="ru-RU" sz="2200" b="1" dirty="0">
              <a:solidFill>
                <a:prstClr val="black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90" y="3293240"/>
            <a:ext cx="4114800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6" y="3293240"/>
            <a:ext cx="3895272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84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429000"/>
            <a:ext cx="2690958" cy="2018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915082" y="684329"/>
            <a:ext cx="4245556" cy="6188921"/>
          </a:xfrm>
          <a:prstGeom prst="rect">
            <a:avLst/>
          </a:prstGeom>
          <a:solidFill>
            <a:srgbClr val="7ABC3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Georgia" pitchFamily="18" charset="0"/>
            </a:endParaRPr>
          </a:p>
          <a:p>
            <a:pPr algn="ctr"/>
            <a:endParaRPr lang="ru-RU" sz="2000" b="1" dirty="0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828" y="222195"/>
            <a:ext cx="6719020" cy="876923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Georgia" pitchFamily="18" charset="0"/>
              </a:rPr>
              <a:t/>
            </a:r>
            <a:br>
              <a:rPr lang="ru-RU" sz="3200" b="1" dirty="0">
                <a:latin typeface="Georgia" pitchFamily="18" charset="0"/>
              </a:rPr>
            </a:br>
            <a:endParaRPr lang="ru-RU" sz="3200" b="1" dirty="0">
              <a:latin typeface="Georg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0" y="4785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1869" y="284220"/>
            <a:ext cx="82460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ЭКОЛОГИЧЕСКОЕ ПРОСВЕЩЕНИЕ</a:t>
            </a:r>
            <a:endParaRPr lang="ru-RU" sz="2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555" y="870358"/>
            <a:ext cx="85329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anose="02040502050405020303" pitchFamily="18" charset="0"/>
              </a:rPr>
              <a:t>В 2018 году эколого-просветительское взаимодействие осуществлялось с ГБУ ТЦСО «Алексеевский» филиал «Останкинский» и с образовательным комплексом ГБОУ Школа 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№ 1415 ДО</a:t>
            </a:r>
            <a:r>
              <a:rPr lang="ru-RU" sz="2000" dirty="0">
                <a:latin typeface="Georgia" panose="02040502050405020303" pitchFamily="18" charset="0"/>
              </a:rPr>
              <a:t>. </a:t>
            </a:r>
            <a:endParaRPr lang="ru-RU" sz="20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2000" dirty="0" smtClean="0">
                <a:latin typeface="Georgia" panose="02040502050405020303" pitchFamily="18" charset="0"/>
              </a:rPr>
              <a:t>Проведено </a:t>
            </a:r>
            <a:r>
              <a:rPr lang="ru-RU" sz="2000" dirty="0">
                <a:latin typeface="Georgia" panose="02040502050405020303" pitchFamily="18" charset="0"/>
              </a:rPr>
              <a:t>15 мероприятий, в которых </a:t>
            </a:r>
            <a:r>
              <a:rPr lang="ru-RU" sz="2000" dirty="0" smtClean="0">
                <a:latin typeface="Georgia" panose="02040502050405020303" pitchFamily="18" charset="0"/>
              </a:rPr>
              <a:t>приняли </a:t>
            </a:r>
            <a:r>
              <a:rPr lang="ru-RU" sz="2000" dirty="0">
                <a:latin typeface="Georgia" panose="02040502050405020303" pitchFamily="18" charset="0"/>
              </a:rPr>
              <a:t>участие 200 </a:t>
            </a:r>
            <a:r>
              <a:rPr lang="ru-RU" sz="2000" dirty="0" smtClean="0">
                <a:latin typeface="Georgia" panose="02040502050405020303" pitchFamily="18" charset="0"/>
              </a:rPr>
              <a:t>человек: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-   природоохранная акция «Покормите птиц зимой»;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Georgia" panose="02040502050405020303" pitchFamily="18" charset="0"/>
              </a:rPr>
              <a:t>э</a:t>
            </a:r>
            <a:r>
              <a:rPr lang="ru-RU" sz="2000" dirty="0" smtClean="0">
                <a:latin typeface="Georgia" panose="02040502050405020303" pitchFamily="18" charset="0"/>
              </a:rPr>
              <a:t>кскурсии;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Georgia" panose="02040502050405020303" pitchFamily="18" charset="0"/>
              </a:rPr>
              <a:t>творческие конкурсы детских рисунков «Все краски осени», «Зима в парках».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3042" y="3360183"/>
            <a:ext cx="2690958" cy="2018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85" y="4762668"/>
            <a:ext cx="2536606" cy="1902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59702" y="4779448"/>
            <a:ext cx="2514234" cy="188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46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5436096" y="1232664"/>
            <a:ext cx="3780101" cy="562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2"/>
            <a:ext cx="9144000" cy="6858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29367" r="27204" b="30992"/>
          <a:stretch/>
        </p:blipFill>
        <p:spPr bwMode="auto">
          <a:xfrm>
            <a:off x="35188" y="47850"/>
            <a:ext cx="1921158" cy="66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одержимое 1"/>
          <p:cNvSpPr txBox="1">
            <a:spLocks/>
          </p:cNvSpPr>
          <p:nvPr/>
        </p:nvSpPr>
        <p:spPr>
          <a:xfrm>
            <a:off x="210648" y="2545499"/>
            <a:ext cx="6751565" cy="432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4F8820"/>
              </a:buClr>
              <a:buFont typeface="Wingdings" pitchFamily="2" charset="2"/>
              <a:buChar char="Ø"/>
            </a:pPr>
            <a:endParaRPr lang="ru-RU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890" y="902963"/>
            <a:ext cx="52302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Работы по содержанию и благоустройству территорий осуществляются балансодержателями: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- ООПТ ПИП Останкино -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ГУП МЦВДНТ 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«Москва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»;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- 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ООПТ Памятник природы «Устье реки </a:t>
            </a:r>
            <a:r>
              <a:rPr lang="ru-RU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Лихоборки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» 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- Федеральным 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государственным бюджетным учреждением науки Главный ботанический сад им. </a:t>
            </a:r>
            <a:r>
              <a:rPr lang="ru-RU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Н.В.Цицина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 Российской академии наук (ГБС РАН).</a:t>
            </a:r>
            <a:endParaRPr lang="ru-RU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7001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Выполнение работ по благоустройству территории</a:t>
            </a:r>
          </a:p>
          <a:p>
            <a:pPr algn="ctr"/>
            <a:endParaRPr lang="ru-RU" sz="20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83" y="1407913"/>
            <a:ext cx="3434222" cy="2275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279" y="4092375"/>
            <a:ext cx="3563888" cy="237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0" y="4380838"/>
            <a:ext cx="3273393" cy="2182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72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90000"/>
            </a:schemeClr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6024</TotalTime>
  <Words>389</Words>
  <Application>Microsoft Office PowerPoint</Application>
  <PresentationFormat>Экран (4:3)</PresentationFormat>
  <Paragraphs>60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СЛУЖБА ОХРАНЫ</vt:lpstr>
      <vt:lpstr>СЛУЖБА ОХРАНЫ</vt:lpstr>
      <vt:lpstr>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359</cp:revision>
  <dcterms:created xsi:type="dcterms:W3CDTF">2013-08-21T19:17:07Z</dcterms:created>
  <dcterms:modified xsi:type="dcterms:W3CDTF">2019-01-22T14:48:55Z</dcterms:modified>
</cp:coreProperties>
</file>